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68" r:id="rId3"/>
  </p:sldIdLst>
  <p:sldSz cx="10691813" cy="7559675"/>
  <p:notesSz cx="10234613" cy="71024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49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43"/>
    <a:srgbClr val="35A16B"/>
    <a:srgbClr val="009A9E"/>
    <a:srgbClr val="990099"/>
    <a:srgbClr val="A4366D"/>
    <a:srgbClr val="00ADEA"/>
    <a:srgbClr val="009BD2"/>
    <a:srgbClr val="2E5292"/>
    <a:srgbClr val="009592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4828" autoAdjust="0"/>
  </p:normalViewPr>
  <p:slideViewPr>
    <p:cSldViewPr snapToGrid="0" snapToObjects="1">
      <p:cViewPr varScale="1">
        <p:scale>
          <a:sx n="65" d="100"/>
          <a:sy n="65" d="100"/>
        </p:scale>
        <p:origin x="1254" y="72"/>
      </p:cViewPr>
      <p:guideLst>
        <p:guide orient="horz" pos="4649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0" d="100"/>
        <a:sy n="7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999" cy="356357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46" y="2"/>
            <a:ext cx="4434999" cy="356357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B554B1D-25A0-4C4E-8D66-61FD792F8152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22650" y="887413"/>
            <a:ext cx="3389313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418066"/>
            <a:ext cx="8187690" cy="2796600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434999" cy="356356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46" y="6746119"/>
            <a:ext cx="4434999" cy="356356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67E09F0-7C80-DB4B-874D-6D5217BD8C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22650" y="887413"/>
            <a:ext cx="3389313" cy="23971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09F0-7C80-DB4B-874D-6D5217BD8CF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22650" y="887413"/>
            <a:ext cx="3389313" cy="23971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09F0-7C80-DB4B-874D-6D5217BD8CF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2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9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9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7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3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0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1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4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22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2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83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7AAA-1A1A-5A41-A23A-416BD5A1271C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mailto:stefania.anastasi@asst-lodi.it" TargetMode="External"/><Relationship Id="rId18" Type="http://schemas.openxmlformats.org/officeDocument/2006/relationships/hyperlink" Target="mailto:viviana.venturi@asst-lodi.i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hyperlink" Target="mailto:ivana.cacciatori@asst-lodi.it" TargetMode="External"/><Relationship Id="rId17" Type="http://schemas.openxmlformats.org/officeDocument/2006/relationships/hyperlink" Target="mailto:ambra.mazzola@asst-lodi.it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chiara.grossi@asst-lodi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hyperlink" Target="mailto:franco.canisi@asst-lodi.it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mailto:alice.cabini@asst-lodi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>
            <a:spLocks/>
          </p:cNvSpPr>
          <p:nvPr/>
        </p:nvSpPr>
        <p:spPr>
          <a:xfrm>
            <a:off x="5203312" y="269712"/>
            <a:ext cx="5152382" cy="70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lvl="0"/>
            <a:r>
              <a:rPr lang="it-IT" sz="1400" b="1" dirty="0">
                <a:latin typeface="SF Old Republic" pitchFamily="2" charset="0"/>
              </a:rPr>
              <a:t>Consultori</a:t>
            </a:r>
            <a:endParaRPr lang="it-IT" sz="1400" dirty="0">
              <a:latin typeface="SF Old Republic" pitchFamily="2" charset="0"/>
            </a:endParaRPr>
          </a:p>
        </p:txBody>
      </p:sp>
      <p:sp>
        <p:nvSpPr>
          <p:cNvPr id="40" name="Rettangolo 39"/>
          <p:cNvSpPr>
            <a:spLocks/>
          </p:cNvSpPr>
          <p:nvPr/>
        </p:nvSpPr>
        <p:spPr>
          <a:xfrm>
            <a:off x="252000" y="272581"/>
            <a:ext cx="4842000" cy="70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algn="ctr"/>
            <a:endParaRPr lang="it-IT" sz="1273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602966" y="7361337"/>
            <a:ext cx="3559364" cy="15388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it-IT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www.asst-lodi.it</a:t>
            </a:r>
            <a:endParaRPr lang="it-IT" sz="1000" b="1" dirty="0">
              <a:solidFill>
                <a:schemeClr val="bg1"/>
              </a:solidFill>
              <a:latin typeface="Arial" pitchFamily="34" charset="0"/>
              <a:ea typeface="Helvetica" charset="0"/>
              <a:cs typeface="Arial" pitchFamily="34" charset="0"/>
            </a:endParaRPr>
          </a:p>
        </p:txBody>
      </p:sp>
      <p:pic>
        <p:nvPicPr>
          <p:cNvPr id="30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7739" y="300458"/>
            <a:ext cx="1567955" cy="95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9207" y="6552016"/>
            <a:ext cx="776118" cy="65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Immagine 2" descr="c:\users\accoglienza3_lo\AppData\Local\Microsoft\Windows\Temporary Internet Files\Content.Outlook\GS7RIX74\ASST_Lodi Nuovo verticale ridott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27505" y="6347629"/>
            <a:ext cx="1195623" cy="8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9100" y="6627813"/>
            <a:ext cx="1253241" cy="59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5861638" y="4856673"/>
            <a:ext cx="3835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U.O.S.D.</a:t>
            </a:r>
            <a:endParaRPr lang="it-IT" sz="2000" dirty="0">
              <a:solidFill>
                <a:srgbClr val="007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dirty="0">
                <a:solidFill>
                  <a:srgbClr val="007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PSICOLOGIA CLINICA</a:t>
            </a:r>
            <a:endParaRPr lang="it-IT" sz="2400" dirty="0">
              <a:solidFill>
                <a:srgbClr val="0077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rgbClr val="007743"/>
              </a:solidFill>
            </a:endParaRPr>
          </a:p>
          <a:p>
            <a:endParaRPr lang="it-IT" dirty="0"/>
          </a:p>
        </p:txBody>
      </p:sp>
      <p:pic>
        <p:nvPicPr>
          <p:cNvPr id="1029" name="Picture 5" descr="Psicologia Clinica - Andrea Wei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31" y="4739701"/>
            <a:ext cx="3940875" cy="218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la psicologÃ­a es una necesid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55" y="2123831"/>
            <a:ext cx="4250789" cy="2615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2648" y="6814848"/>
            <a:ext cx="1597224" cy="30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asellaDiTesto 21"/>
          <p:cNvSpPr txBox="1"/>
          <p:nvPr/>
        </p:nvSpPr>
        <p:spPr>
          <a:xfrm>
            <a:off x="252000" y="6739504"/>
            <a:ext cx="480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7743"/>
                </a:solidFill>
                <a:cs typeface="Arial" pitchFamily="34" charset="0"/>
              </a:rPr>
              <a:t>EDITING A CURA DEL                                                             </a:t>
            </a:r>
          </a:p>
          <a:p>
            <a:pPr algn="ctr"/>
            <a:r>
              <a:rPr lang="it-IT" sz="1400" b="1" dirty="0">
                <a:solidFill>
                  <a:srgbClr val="007743"/>
                </a:solidFill>
                <a:cs typeface="Arial" pitchFamily="34" charset="0"/>
              </a:rPr>
              <a:t>SERVIZIO PROMOZIONE SALUTE - WHP &amp; HPH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3874" y="1635698"/>
            <a:ext cx="2955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7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SALUTE MENTALE</a:t>
            </a:r>
          </a:p>
        </p:txBody>
      </p:sp>
      <p:pic>
        <p:nvPicPr>
          <p:cNvPr id="26" name="Picture 5" descr="INFO &amp;amp; PREZZI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945" y="4739701"/>
            <a:ext cx="942917" cy="94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P:\TUTTO_GB\ONDA_DONNA\2021\OPEN-DAY_REUMATOLOGIA\Open Day.png">
            <a:extLst>
              <a:ext uri="{FF2B5EF4-FFF2-40B4-BE49-F238E27FC236}">
                <a16:creationId xmlns:a16="http://schemas.microsoft.com/office/drawing/2014/main" id="{8474D155-2D67-4EAF-B6B5-A3C9D4D24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6082" y="341065"/>
            <a:ext cx="1498226" cy="917649"/>
          </a:xfrm>
          <a:prstGeom prst="rect">
            <a:avLst/>
          </a:prstGeom>
          <a:noFill/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77BD31-AB1B-47AC-92CB-FD8BCB3C18FD}"/>
              </a:ext>
            </a:extLst>
          </p:cNvPr>
          <p:cNvSpPr txBox="1"/>
          <p:nvPr/>
        </p:nvSpPr>
        <p:spPr>
          <a:xfrm>
            <a:off x="336119" y="476389"/>
            <a:ext cx="4721221" cy="4200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7743"/>
                </a:solidFill>
              </a:rPr>
              <a:t>Dirigente Responsabile Unità Operativa                                       Semplice Dipartimentale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Ivana Cacciatori,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0371.372735 - 0371.376771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ivana.cacciatori@asst-lodi.it</a:t>
            </a:r>
            <a:endParaRPr lang="it-I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400" b="1" dirty="0">
                <a:solidFill>
                  <a:srgbClr val="007743"/>
                </a:solidFill>
              </a:rPr>
              <a:t>Staff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Stefania Anastasi,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0371.372735                 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stefania.anastasi@asst-lodi.it</a:t>
            </a:r>
            <a:endParaRPr lang="it-I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Alice </a:t>
            </a:r>
            <a:r>
              <a:rPr lang="it-IT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Cabini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0371.37/2735/3453</a:t>
            </a:r>
            <a:r>
              <a:rPr lang="it-IT" sz="1200" dirty="0"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0377.924741</a:t>
            </a:r>
            <a:r>
              <a:rPr lang="it-IT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alice.cabini@asst-lodi.it</a:t>
            </a:r>
            <a:endParaRPr lang="it-I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 Franco Canisi,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0371.372735 – 0371.375536                        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franco.canisi@asst-lodi.it</a:t>
            </a:r>
            <a:endParaRPr lang="it-I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Chiara Grossi,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0371.373453                           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chiara.grossi@asst-lodi.it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Ambra Mazzola,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0371.376036                       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ambra.mazzola@asst-lodi.it</a:t>
            </a:r>
            <a:endParaRPr lang="it-I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Dott.ssa Viviana Venturi,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0371.372735                                                     </a:t>
            </a:r>
            <a:r>
              <a:rPr lang="it-IT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 </a:t>
            </a:r>
            <a:r>
              <a:rPr lang="it-IT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viviana.venturi@asst-lodi.it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>
            <a:spLocks/>
          </p:cNvSpPr>
          <p:nvPr/>
        </p:nvSpPr>
        <p:spPr>
          <a:xfrm>
            <a:off x="5257801" y="275786"/>
            <a:ext cx="5152382" cy="70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lvl="0"/>
            <a:r>
              <a:rPr lang="it-IT" sz="1400" b="1" dirty="0">
                <a:latin typeface="SF Old Republic" pitchFamily="2" charset="0"/>
              </a:rPr>
              <a:t>Consultori</a:t>
            </a:r>
            <a:endParaRPr lang="it-IT" sz="1400" dirty="0">
              <a:latin typeface="SF Old Republic" pitchFamily="2" charset="0"/>
            </a:endParaRPr>
          </a:p>
        </p:txBody>
      </p:sp>
      <p:sp>
        <p:nvSpPr>
          <p:cNvPr id="40" name="Rettangolo 39"/>
          <p:cNvSpPr>
            <a:spLocks/>
          </p:cNvSpPr>
          <p:nvPr/>
        </p:nvSpPr>
        <p:spPr>
          <a:xfrm>
            <a:off x="252000" y="256657"/>
            <a:ext cx="4842000" cy="705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algn="ctr"/>
            <a:endParaRPr lang="it-IT" sz="1273" dirty="0"/>
          </a:p>
        </p:txBody>
      </p:sp>
      <p:pic>
        <p:nvPicPr>
          <p:cNvPr id="16" name="image8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5135" y="419596"/>
            <a:ext cx="26162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image9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1" y="1374636"/>
            <a:ext cx="2750820" cy="174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0E67B3-A261-4E6F-8B3B-CD6D88D1A0BC}"/>
              </a:ext>
            </a:extLst>
          </p:cNvPr>
          <p:cNvSpPr txBox="1"/>
          <p:nvPr/>
        </p:nvSpPr>
        <p:spPr>
          <a:xfrm>
            <a:off x="308942" y="342234"/>
            <a:ext cx="4728115" cy="432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565" marR="24130" algn="just"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L’attività psicologico clinica è orientata al ripristino della salute     psicologica     individuale     e     di      gruppo.    Gli interventi, attraverso momenti di valutazione e presa in carico tramite strumenti psicologici, sono finalizzati alla promozione di condizioni di benessere </a:t>
            </a:r>
            <a:r>
              <a:rPr lang="it-IT" sz="1200" dirty="0" err="1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bio</a:t>
            </a: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psico sociale ed alla messa in atto dei relativi comportamenti, anche preventivi, sia a livello di singolo individuo sia a livello di gruppo e/o</a:t>
            </a:r>
            <a:r>
              <a:rPr lang="it-IT" sz="1200" spc="-5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organizzazione.</a:t>
            </a:r>
          </a:p>
          <a:p>
            <a:pPr marL="75565" marR="69215" algn="just"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Tra le prestazioni erogate dall’’Ambulatorio di Psicologia Clinica degli Adulti vi è la </a:t>
            </a:r>
            <a:r>
              <a:rPr lang="it-IT" sz="12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terapia dinamica breve destinata ai pazienti che manifestano una sintomatologia</a:t>
            </a:r>
            <a:r>
              <a:rPr lang="it-IT" sz="1200" b="1" spc="-85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2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depressiva, disturbi d’ansia, attacchi di panico, disturbi dell’adattamento</a:t>
            </a: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75565" marR="24130" algn="just"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L’UOSD Psicologia clinica si occupa di consultazione psicologico clinica, orientamento ai trattamenti psicologici e supporto psicologico. L’attività psicodiagnostica è finalizzata anche alla diagnosi precoce dei disturbi psichiatrici nella popolazione e alle valutazioni neuropsicologiche </a:t>
            </a:r>
            <a:r>
              <a:rPr lang="it-IT" sz="1200" dirty="0">
                <a:effectLst/>
                <a:ea typeface="SimSun" panose="02010600030101010101" pitchFamily="2" charset="-122"/>
                <a:cs typeface="Verdana" panose="020B0604030504040204" pitchFamily="34" charset="0"/>
              </a:rPr>
              <a:t>per inquadramento diagnostico del paziente con deterioramento e/o deficit cognitivo; gestione clinica e neuropsicologica del paziente con accidente vascolare acuto, inquadramento dei deficit cognitivi dei pazienti con gravi mielolesioni; assistenza e supporto psicologico ai pazienti e ai caregiver con malattia di Alzheimer</a:t>
            </a:r>
            <a:r>
              <a:rPr lang="it-IT" sz="12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DCAB95-AA95-4475-9547-C733593A905A}"/>
              </a:ext>
            </a:extLst>
          </p:cNvPr>
          <p:cNvSpPr txBox="1"/>
          <p:nvPr/>
        </p:nvSpPr>
        <p:spPr>
          <a:xfrm>
            <a:off x="345095" y="4755021"/>
            <a:ext cx="4664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ea typeface="SimSun" panose="02010600030101010101" pitchFamily="2" charset="-122"/>
              </a:rPr>
              <a:t>L’accesso alle prestazioni psicologico cliniche, in base della normativa regionale e ai fini dell’utilizzo della ricetta elettronica, prevede la prenotazione diretta presso uno degli sportelli CUP in ogni presidio ospedaliero con impegnativa medico curante o specialista con la richiesta di prima visita psicologica.</a:t>
            </a:r>
          </a:p>
          <a:p>
            <a:pPr algn="just"/>
            <a:endParaRPr lang="it-IT" sz="1200" dirty="0">
              <a:ea typeface="SimSun" panose="02010600030101010101" pitchFamily="2" charset="-122"/>
            </a:endParaRPr>
          </a:p>
          <a:p>
            <a:pPr algn="just"/>
            <a:r>
              <a:rPr lang="it-IT" sz="1200" dirty="0">
                <a:effectLst/>
                <a:ea typeface="Verdana" panose="020B0604030504040204" pitchFamily="34" charset="0"/>
              </a:rPr>
              <a:t>Per le </a:t>
            </a:r>
            <a:r>
              <a:rPr lang="it-IT" sz="1200" b="1" u="sng" dirty="0">
                <a:effectLst/>
                <a:ea typeface="Verdana" panose="020B0604030504040204" pitchFamily="34" charset="0"/>
              </a:rPr>
              <a:t>valutazioni neuropsicologiche</a:t>
            </a:r>
            <a:r>
              <a:rPr lang="it-IT" sz="1200" dirty="0">
                <a:effectLst/>
                <a:ea typeface="Verdana" panose="020B0604030504040204" pitchFamily="34" charset="0"/>
              </a:rPr>
              <a:t> , è necessaria una prescrizione specifica da parte del medico di medicina generale o degli specialisti in cui siano indicati i codici dei test neuropsicologici</a:t>
            </a:r>
            <a:r>
              <a:rPr lang="it-IT" sz="1200" dirty="0">
                <a:effectLst/>
                <a:ea typeface="SimSun" panose="02010600030101010101" pitchFamily="2" charset="-122"/>
              </a:rPr>
              <a:t>.</a:t>
            </a:r>
            <a:endParaRPr lang="it-IT" sz="1200" dirty="0">
              <a:ea typeface="SimSun" panose="02010600030101010101" pitchFamily="2" charset="-122"/>
            </a:endParaRPr>
          </a:p>
        </p:txBody>
      </p:sp>
      <p:sp>
        <p:nvSpPr>
          <p:cNvPr id="20" name="Casella di testo 1">
            <a:extLst>
              <a:ext uri="{FF2B5EF4-FFF2-40B4-BE49-F238E27FC236}">
                <a16:creationId xmlns:a16="http://schemas.microsoft.com/office/drawing/2014/main" id="{2A2078A3-922C-4F09-BABB-A796BF238E9E}"/>
              </a:ext>
            </a:extLst>
          </p:cNvPr>
          <p:cNvSpPr txBox="1"/>
          <p:nvPr/>
        </p:nvSpPr>
        <p:spPr>
          <a:xfrm>
            <a:off x="5259100" y="3346855"/>
            <a:ext cx="5000812" cy="3620113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7743"/>
                </a:solidFill>
              </a:rPr>
              <a:t>Gli Ambulatori di Psicologia Clinica 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effettuano le prestazioni di </a:t>
            </a: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 visite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“colloquio psicologico”, “anamnesi e valutazioni”, e psicoterapie nelle sedi di: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Lodi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c/o via Fissiraga 15, 2° piano, UOSD Psicologia Clinica.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Sant’Angelo Lodigiano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c/o Ospedale Delmati, palazzina nuova- piano -1 (sotterraneo) stanza n.1.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Casalpusterlengo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c/</a:t>
            </a:r>
            <a:r>
              <a:rPr lang="it-IT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Ospedale Civico Rossi Poliambulatorio Ospedale Casale, 2° piano. 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Codogno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c/o Poliambulatori Ospedale di Codogno (Viale Marconi), 1° piano, stanza n.6 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7743"/>
                </a:solidFill>
              </a:rPr>
              <a:t>Gli ambulatori di Neuropsicologia 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effettuano le prestazioni nelle sedi di: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Lodi - Ospedale Maggiore di Lodi, 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Ambulatorio NPS, area blu, 2° piano.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Casalpusterlengo - Ospedale Civico Rossi, 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Poliambulatorio Ospedale Casale,       2° piano.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Sant’Angelo Lodigiano - Ospedale Delmati, </a:t>
            </a:r>
            <a:r>
              <a:rPr lang="it-I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corridoio a sinistra stanza n° 1,        3° piano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351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4759</TotalTime>
  <Words>580</Words>
  <Application>Microsoft Office PowerPoint</Application>
  <PresentationFormat>Personalizzato</PresentationFormat>
  <Paragraphs>34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SF Old Republic</vt:lpstr>
      <vt:lpstr>Symbol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[inserisci il testo]</dc:title>
  <dc:creator>Utente di Microsoft Office</dc:creator>
  <cp:lastModifiedBy>Ivana Cacciatori</cp:lastModifiedBy>
  <cp:revision>295</cp:revision>
  <cp:lastPrinted>2021-06-28T14:40:25Z</cp:lastPrinted>
  <dcterms:created xsi:type="dcterms:W3CDTF">2015-07-08T12:22:08Z</dcterms:created>
  <dcterms:modified xsi:type="dcterms:W3CDTF">2022-09-23T10:48:34Z</dcterms:modified>
</cp:coreProperties>
</file>