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43"/>
    <a:srgbClr val="008C4F"/>
    <a:srgbClr val="E4E5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98"/>
    <p:restoredTop sz="94618"/>
  </p:normalViewPr>
  <p:slideViewPr>
    <p:cSldViewPr snapToGrid="0" snapToObjects="1">
      <p:cViewPr>
        <p:scale>
          <a:sx n="110" d="100"/>
          <a:sy n="110" d="100"/>
        </p:scale>
        <p:origin x="-324" y="-7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6363" cy="513508"/>
          </a:xfrm>
          <a:prstGeom prst="rect">
            <a:avLst/>
          </a:prstGeom>
        </p:spPr>
        <p:txBody>
          <a:bodyPr vert="horz" lIns="99023" tIns="49511" rIns="99023" bIns="495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3" cy="513508"/>
          </a:xfrm>
          <a:prstGeom prst="rect">
            <a:avLst/>
          </a:prstGeom>
        </p:spPr>
        <p:txBody>
          <a:bodyPr vert="horz" lIns="99023" tIns="49511" rIns="99023" bIns="495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145B7D-97CE-479A-8C5C-7188D1ED7AD3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23" tIns="49511" rIns="99023" bIns="4951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9023" tIns="49511" rIns="99023" bIns="49511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721113"/>
            <a:ext cx="3076363" cy="513507"/>
          </a:xfrm>
          <a:prstGeom prst="rect">
            <a:avLst/>
          </a:prstGeom>
        </p:spPr>
        <p:txBody>
          <a:bodyPr vert="horz" lIns="99023" tIns="49511" rIns="99023" bIns="495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8" y="9721113"/>
            <a:ext cx="3076363" cy="513507"/>
          </a:xfrm>
          <a:prstGeom prst="rect">
            <a:avLst/>
          </a:prstGeom>
        </p:spPr>
        <p:txBody>
          <a:bodyPr vert="horz" lIns="99023" tIns="49511" rIns="99023" bIns="495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9EC746E-4E1E-4C44-A586-700C0D4B41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972C36-6635-4138-9B01-8E8C46E198B3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069C-E952-45AC-B9C1-0A14EA21E7EF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4DBB2-A121-42DE-9D0E-710703D359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8B433-69DF-44A0-91D4-3318D30A0318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5416-F85C-490E-9820-BC004B3290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05062-AB3B-4356-8B13-E2DD931B9D20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CD1E8-6830-4796-9B97-0AB530D444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5F73-001F-4613-9F8D-23A05B784928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B8B4-6916-41B4-89B6-CF630776A3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38260-1867-4201-91A3-9218EFA78E88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7DA6-5324-4977-B69F-6054D40A9A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81F63-E702-4D3A-9008-7F1ED46CE276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A273-48D2-4C1B-B030-F0ADEAF2DA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97A7-C52F-4FEE-92BE-B14B399C8314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E192-63B7-486D-B33C-778B958BED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D281-ADD2-4F79-909E-C0062D69F4B9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FCEE-E3AD-4ECA-AB06-7DC3DD526B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6C704-7F61-41C5-877F-DA813DC7B674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8EA5-7DDE-4102-B5A8-6C1C074DB6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B5DE9-40B4-4A70-BD1F-8721CCBC09A6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5A833-EA9F-4B26-8F48-CD8DE5219F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DF2D6-32B8-4DC5-9728-1EE174FF1F7C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E823-1FEA-4DBB-841A-26583A2F28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92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2A3982-CFE1-4ED8-B7D8-A535879FCF6F}" type="datetimeFigureOut">
              <a:rPr lang="it-IT"/>
              <a:pPr>
                <a:defRPr/>
              </a:pPr>
              <a:t>10/07/2019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92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60E95-603E-4079-AD4E-A073DC2C47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2pPr>
      <a:lvl3pPr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3pPr>
      <a:lvl4pPr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4pPr>
      <a:lvl5pPr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itchFamily="34" charset="0"/>
        </a:defRPr>
      </a:lvl9pPr>
    </p:titleStyle>
    <p:bodyStyle>
      <a:lvl1pPr marL="188913" indent="-188913" algn="l" defTabSz="755650" rtl="0" fontAlgn="base">
        <a:lnSpc>
          <a:spcPct val="90000"/>
        </a:lnSpc>
        <a:spcBef>
          <a:spcPts val="825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8913" algn="l" defTabSz="755650" rtl="0" fontAlgn="base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63" indent="-188913" algn="l" defTabSz="755650" rtl="0" fontAlgn="base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388" indent="-188913" algn="l" defTabSz="755650" rtl="0" fontAlgn="base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213" indent="-188913" algn="l" defTabSz="755650" rtl="0" fontAlgn="base">
        <a:lnSpc>
          <a:spcPct val="90000"/>
        </a:lnSpc>
        <a:spcBef>
          <a:spcPts val="413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sst-lodi.it/" TargetMode="External"/><Relationship Id="rId5" Type="http://schemas.openxmlformats.org/officeDocument/2006/relationships/hyperlink" Target="mailto:corso.oss@asst-lodi.it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7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>
            <a:spLocks noChangeAspect="1"/>
          </p:cNvSpPr>
          <p:nvPr/>
        </p:nvSpPr>
        <p:spPr>
          <a:xfrm>
            <a:off x="288225" y="264475"/>
            <a:ext cx="6911975" cy="10042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4000" tIns="324000" rIns="324000" bIns="324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96456" y="264475"/>
            <a:ext cx="6719554" cy="130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4800" dirty="0" smtClean="0">
                <a:solidFill>
                  <a:srgbClr val="007743"/>
                </a:solidFill>
                <a:latin typeface="HelveticaNeueLT Std Lt Ext" pitchFamily="34" charset="0"/>
              </a:rPr>
              <a:t>DIVENTA</a:t>
            </a:r>
          </a:p>
          <a:p>
            <a:pPr algn="ctr"/>
            <a:r>
              <a:rPr lang="it-IT" sz="2800" b="1" dirty="0" smtClean="0">
                <a:solidFill>
                  <a:srgbClr val="007743"/>
                </a:solidFill>
                <a:latin typeface="HelveticaNeueLT Std Blk Ext" pitchFamily="34" charset="0"/>
              </a:rPr>
              <a:t>operatore socio sanitario</a:t>
            </a:r>
          </a:p>
          <a:p>
            <a:pPr algn="ctr"/>
            <a:endParaRPr lang="it-IT" b="1" i="1" dirty="0" smtClean="0">
              <a:solidFill>
                <a:srgbClr val="007743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000" b="1" i="1" u="none" strike="noStrike" cap="none" normalizeH="0" baseline="0" dirty="0" smtClean="0">
              <a:ln>
                <a:noFill/>
              </a:ln>
              <a:solidFill>
                <a:srgbClr val="4F6228"/>
              </a:solidFill>
              <a:effectLst/>
              <a:latin typeface="Helvetic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  <a:cs typeface="Arial" pitchFamily="34" charset="0"/>
            </a:endParaRPr>
          </a:p>
        </p:txBody>
      </p:sp>
      <p:pic>
        <p:nvPicPr>
          <p:cNvPr id="27" name="Immagine 26" descr="ASST_Lodi Nuovo orizzonta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364" y="9450437"/>
            <a:ext cx="2612571" cy="585247"/>
          </a:xfrm>
          <a:prstGeom prst="rect">
            <a:avLst/>
          </a:prstGeom>
        </p:spPr>
      </p:pic>
      <p:pic>
        <p:nvPicPr>
          <p:cNvPr id="15" name="Immagine 14" descr="inf+685x44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2125" y="1496301"/>
            <a:ext cx="3716525" cy="2425236"/>
          </a:xfrm>
          <a:prstGeom prst="rect">
            <a:avLst/>
          </a:prstGeom>
        </p:spPr>
      </p:pic>
      <p:sp>
        <p:nvSpPr>
          <p:cNvPr id="16" name="CasellaDiTesto 15"/>
          <p:cNvSpPr txBox="1"/>
          <p:nvPr/>
        </p:nvSpPr>
        <p:spPr>
          <a:xfrm>
            <a:off x="288225" y="3921537"/>
            <a:ext cx="691197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743"/>
                </a:solidFill>
              </a:rPr>
              <a:t>La ASST di Lodi intende avviare un corso di formazione finalizzato al conseguimento della qualifica di Operatore Socio Sanitario e di riqualifica ASA OTA.</a:t>
            </a:r>
          </a:p>
          <a:p>
            <a:pPr algn="ctr"/>
            <a:endParaRPr lang="it-IT" sz="800" b="1" dirty="0" smtClean="0">
              <a:solidFill>
                <a:srgbClr val="007743"/>
              </a:solidFill>
            </a:endParaRPr>
          </a:p>
          <a:p>
            <a:pPr algn="ctr"/>
            <a:r>
              <a:rPr lang="it-IT" sz="800" dirty="0" smtClean="0"/>
              <a:t>Accreditamento n. 1040 del 25/07/2017 ai sensi della D . G  .R  .  n. 2412 del 26.10.2011° decreti attuativi</a:t>
            </a:r>
            <a:endParaRPr lang="it-IT" sz="1100" b="1" dirty="0" smtClean="0">
              <a:solidFill>
                <a:srgbClr val="007743"/>
              </a:solidFill>
            </a:endParaRPr>
          </a:p>
          <a:p>
            <a:r>
              <a:rPr lang="it-IT" sz="1100" b="1" dirty="0" smtClean="0">
                <a:solidFill>
                  <a:srgbClr val="007743"/>
                </a:solidFill>
              </a:rPr>
              <a:t>Durata: </a:t>
            </a:r>
          </a:p>
          <a:p>
            <a:r>
              <a:rPr lang="it-IT" sz="1100" dirty="0" smtClean="0"/>
              <a:t>Il percorso formativo di </a:t>
            </a:r>
            <a:r>
              <a:rPr lang="it-IT" sz="1100" b="1" dirty="0" smtClean="0"/>
              <a:t>OSS </a:t>
            </a:r>
            <a:r>
              <a:rPr lang="it-IT" sz="1100" dirty="0" smtClean="0"/>
              <a:t>è di </a:t>
            </a:r>
            <a:r>
              <a:rPr lang="it-IT" sz="1100" b="1" dirty="0" smtClean="0"/>
              <a:t>1000 ore </a:t>
            </a:r>
            <a:r>
              <a:rPr lang="it-IT" sz="1100" dirty="0" smtClean="0"/>
              <a:t>e</a:t>
            </a:r>
            <a:r>
              <a:rPr lang="it-IT" sz="1100" b="1" dirty="0" smtClean="0"/>
              <a:t> </a:t>
            </a:r>
            <a:r>
              <a:rPr lang="it-IT" sz="1100" dirty="0" smtClean="0"/>
              <a:t>si compone di una parte di lezioni in aula ed esercitazioni e una parte di </a:t>
            </a:r>
            <a:r>
              <a:rPr lang="it-IT" sz="1100" i="1" dirty="0" smtClean="0"/>
              <a:t>stage</a:t>
            </a:r>
            <a:r>
              <a:rPr lang="it-IT" sz="1100" dirty="0" smtClean="0"/>
              <a:t>: programmato in diversi ambiti ospedalieri e territoriali sia sanitari che sociali della Azienda Socio Sanitaria di Lodi.</a:t>
            </a:r>
          </a:p>
          <a:p>
            <a:r>
              <a:rPr lang="it-IT" sz="1100" dirty="0" smtClean="0"/>
              <a:t> Il percorso formativo di </a:t>
            </a:r>
            <a:r>
              <a:rPr lang="it-IT" sz="1100" b="1" dirty="0" smtClean="0"/>
              <a:t>RIQUALIFICA ASA IN OSS </a:t>
            </a:r>
            <a:r>
              <a:rPr lang="it-IT" sz="1100" dirty="0" smtClean="0"/>
              <a:t>è di 400 ore e</a:t>
            </a:r>
            <a:r>
              <a:rPr lang="it-IT" sz="1100" b="1" dirty="0" smtClean="0"/>
              <a:t> </a:t>
            </a:r>
            <a:r>
              <a:rPr lang="it-IT" sz="1100" dirty="0" smtClean="0"/>
              <a:t>si compone di una parte di lezioni in aula ed esercitazioni e una parte di </a:t>
            </a:r>
            <a:r>
              <a:rPr lang="it-IT" sz="1100" i="1" dirty="0" smtClean="0"/>
              <a:t>stage</a:t>
            </a:r>
            <a:r>
              <a:rPr lang="it-IT" sz="1100" dirty="0" smtClean="0"/>
              <a:t> in diversi ambiti ospedalieri della Azienda Socio Sanitaria di Lodi.</a:t>
            </a:r>
          </a:p>
          <a:p>
            <a:endParaRPr lang="it-IT" sz="1100" dirty="0" smtClean="0"/>
          </a:p>
          <a:p>
            <a:r>
              <a:rPr lang="it-IT" sz="1100" b="1" dirty="0" smtClean="0">
                <a:solidFill>
                  <a:srgbClr val="007743"/>
                </a:solidFill>
              </a:rPr>
              <a:t>Essendo dislocata su tutto il territorio lodigiano l’ASST di Lodi grazie ai suoi ospedali e Servizi del territorio consente di agevolare gli iscritti al corso.</a:t>
            </a:r>
          </a:p>
          <a:p>
            <a:endParaRPr lang="it-IT" sz="1100" b="1" dirty="0" smtClean="0"/>
          </a:p>
          <a:p>
            <a:r>
              <a:rPr lang="it-IT" sz="1100" b="1" dirty="0" smtClean="0">
                <a:solidFill>
                  <a:srgbClr val="007743"/>
                </a:solidFill>
              </a:rPr>
              <a:t>Frequenza: </a:t>
            </a:r>
            <a:r>
              <a:rPr lang="it-IT" sz="1100" dirty="0" smtClean="0"/>
              <a:t>dal lunedì al venerdì; sono disponibili le fasce orarie pomeridiane per la parte teorica; nel mattino, pomeriggio e sera per la parte di tirocinio e per venire incontro alle tue esigenze anche il sabato.</a:t>
            </a:r>
          </a:p>
          <a:p>
            <a:endParaRPr lang="it-IT" sz="1100" dirty="0" smtClean="0"/>
          </a:p>
          <a:p>
            <a:r>
              <a:rPr lang="it-IT" sz="1100" b="1" dirty="0" smtClean="0">
                <a:solidFill>
                  <a:srgbClr val="007743"/>
                </a:solidFill>
              </a:rPr>
              <a:t>Costo:  </a:t>
            </a:r>
            <a:r>
              <a:rPr lang="it-IT" sz="1100" dirty="0" smtClean="0"/>
              <a:t>il costo dell’intero corso OSS è di 1500 €  e il costo della RIQUALIFICA è di 800 € . Il corso sarà avviato  se sufficiente il numero di iscrizioni entro il mese di settembre 2019.</a:t>
            </a:r>
            <a:endParaRPr lang="it-IT" sz="1100" b="1" dirty="0" smtClean="0">
              <a:solidFill>
                <a:srgbClr val="FF0000"/>
              </a:solidFill>
            </a:endParaRPr>
          </a:p>
          <a:p>
            <a:endParaRPr lang="it-IT" sz="1100" dirty="0" smtClean="0"/>
          </a:p>
          <a:p>
            <a:r>
              <a:rPr lang="it-IT" sz="1100" b="1" dirty="0" smtClean="0">
                <a:solidFill>
                  <a:srgbClr val="007743"/>
                </a:solidFill>
              </a:rPr>
              <a:t>Certificazione rilasciata: </a:t>
            </a:r>
            <a:r>
              <a:rPr lang="it-IT" sz="1100" dirty="0" smtClean="0"/>
              <a:t>Al termine del percorso formativo verrà rilasciata la </a:t>
            </a:r>
            <a:r>
              <a:rPr lang="it-IT" sz="1100" b="1" dirty="0" smtClean="0"/>
              <a:t>Qualifica Professionale </a:t>
            </a:r>
            <a:r>
              <a:rPr lang="it-IT" sz="1100" dirty="0" smtClean="0"/>
              <a:t>di “Operatore Socio Sanitario”, riconosciuta in tutto il territorio nazionale e nei paesi dell’Unione Europea. </a:t>
            </a:r>
          </a:p>
          <a:p>
            <a:endParaRPr lang="it-IT" sz="110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361952" y="8281358"/>
            <a:ext cx="6803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7743"/>
                </a:solidFill>
              </a:rPr>
              <a:t>Sede: </a:t>
            </a:r>
            <a:r>
              <a:rPr lang="it-IT" dirty="0" smtClean="0"/>
              <a:t>Lodi, Via Fissiraga , 15 - a due passi dall’Ospedale Maggiore</a:t>
            </a:r>
          </a:p>
          <a:p>
            <a:pPr algn="ctr"/>
            <a:endParaRPr lang="it-IT" b="1" dirty="0" smtClean="0"/>
          </a:p>
          <a:p>
            <a:pPr algn="ctr"/>
            <a:r>
              <a:rPr lang="it-IT" b="1" dirty="0" smtClean="0">
                <a:solidFill>
                  <a:srgbClr val="007743"/>
                </a:solidFill>
                <a:latin typeface="HelveticaNeueLT Std Blk Ext" pitchFamily="34" charset="0"/>
              </a:rPr>
              <a:t>Info: </a:t>
            </a:r>
            <a:r>
              <a:rPr lang="it-IT" dirty="0" smtClean="0"/>
              <a:t>Numero 0371.37 2991 – 2980 </a:t>
            </a:r>
            <a:r>
              <a:rPr lang="it-IT" b="1" dirty="0" smtClean="0">
                <a:solidFill>
                  <a:srgbClr val="007743"/>
                </a:solidFill>
                <a:latin typeface="HelveticaNeueLT Std Blk Ext" pitchFamily="34" charset="0"/>
              </a:rPr>
              <a:t>	</a:t>
            </a:r>
          </a:p>
          <a:p>
            <a:r>
              <a:rPr lang="it-IT" dirty="0" smtClean="0"/>
              <a:t>E-mail: </a:t>
            </a:r>
            <a:r>
              <a:rPr lang="it-IT" dirty="0" smtClean="0">
                <a:hlinkClick r:id="rId5"/>
              </a:rPr>
              <a:t>corso.oss@asst-lodi.it</a:t>
            </a:r>
            <a:r>
              <a:rPr lang="it-IT" dirty="0" smtClean="0"/>
              <a:t> Fax:  0371. 2959 </a:t>
            </a:r>
            <a:r>
              <a:rPr lang="it-IT" dirty="0" smtClean="0">
                <a:hlinkClick r:id="rId6"/>
              </a:rPr>
              <a:t>www.asst-lodi.it</a:t>
            </a:r>
            <a:r>
              <a:rPr lang="it-IT" dirty="0" smtClean="0"/>
              <a:t> (domanda di adesione)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2033</TotalTime>
  <Words>297</Words>
  <Application>Microsoft Office PowerPoint</Application>
  <PresentationFormat>Personalizzato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[inserisci il testo]</dc:title>
  <dc:creator>Utente di Microsoft Office</dc:creator>
  <cp:lastModifiedBy>Annamaria Casarini</cp:lastModifiedBy>
  <cp:revision>120</cp:revision>
  <dcterms:created xsi:type="dcterms:W3CDTF">2015-07-08T12:22:08Z</dcterms:created>
  <dcterms:modified xsi:type="dcterms:W3CDTF">2019-07-10T07:20:52Z</dcterms:modified>
</cp:coreProperties>
</file>